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3"/>
  </p:notesMasterIdLst>
  <p:sldIdLst>
    <p:sldId id="256" r:id="rId3"/>
    <p:sldId id="264" r:id="rId4"/>
    <p:sldId id="263" r:id="rId5"/>
    <p:sldId id="265" r:id="rId6"/>
    <p:sldId id="258" r:id="rId7"/>
    <p:sldId id="266" r:id="rId8"/>
    <p:sldId id="259" r:id="rId9"/>
    <p:sldId id="261" r:id="rId10"/>
    <p:sldId id="267" r:id="rId11"/>
    <p:sldId id="268"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0090" autoAdjust="0"/>
  </p:normalViewPr>
  <p:slideViewPr>
    <p:cSldViewPr>
      <p:cViewPr varScale="1">
        <p:scale>
          <a:sx n="70" d="100"/>
          <a:sy n="70" d="100"/>
        </p:scale>
        <p:origin x="-2820" y="-9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viewProps" Target="view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A6647F3-479D-4D73-982E-279DA72B45E0}" type="datetimeFigureOut">
              <a:rPr lang="en-US" smtClean="0"/>
              <a:pPr/>
              <a:t>7/1/2013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9C88ABE-2F47-495F-BBE0-273AE047C950}" type="slidenum">
              <a:rPr lang="en-US" smtClean="0"/>
              <a:pPr/>
              <a:t>‹#›</a:t>
            </a:fld>
            <a:endParaRPr lang="en-US"/>
          </a:p>
        </p:txBody>
      </p:sp>
    </p:spTree>
    <p:extLst>
      <p:ext uri="{BB962C8B-B14F-4D97-AF65-F5344CB8AC3E}">
        <p14:creationId xmlns:p14="http://schemas.microsoft.com/office/powerpoint/2010/main" val="5154847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endParaRPr lang="en-US" baseline="0" dirty="0" smtClean="0"/>
          </a:p>
        </p:txBody>
      </p:sp>
      <p:sp>
        <p:nvSpPr>
          <p:cNvPr id="4" name="Slide Number Placeholder 3"/>
          <p:cNvSpPr>
            <a:spLocks noGrp="1"/>
          </p:cNvSpPr>
          <p:nvPr>
            <p:ph type="sldNum" sz="quarter" idx="10"/>
          </p:nvPr>
        </p:nvSpPr>
        <p:spPr/>
        <p:txBody>
          <a:bodyPr/>
          <a:lstStyle/>
          <a:p>
            <a:fld id="{09C88ABE-2F47-495F-BBE0-273AE047C950}" type="slidenum">
              <a:rPr lang="en-US" smtClean="0"/>
              <a:pPr/>
              <a:t>5</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9C88ABE-2F47-495F-BBE0-273AE047C950}" type="slidenum">
              <a:rPr lang="en-US" smtClean="0"/>
              <a:pPr/>
              <a:t>6</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9C88ABE-2F47-495F-BBE0-273AE047C950}" type="slidenum">
              <a:rPr lang="en-US" smtClean="0"/>
              <a:pPr/>
              <a:t>7</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9C88ABE-2F47-495F-BBE0-273AE047C950}" type="slidenum">
              <a:rPr lang="en-US" smtClean="0"/>
              <a:pPr/>
              <a:t>8</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0542D81-50F4-4410-BDFD-5BCD37758468}" type="datetimeFigureOut">
              <a:rPr lang="en-US" smtClean="0"/>
              <a:pPr/>
              <a:t>7/1/2013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2A255D-990C-4F95-8C96-E2CB3BCFF935}"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0542D81-50F4-4410-BDFD-5BCD37758468}" type="datetimeFigureOut">
              <a:rPr lang="en-US" smtClean="0"/>
              <a:pPr/>
              <a:t>7/1/2013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2A255D-990C-4F95-8C96-E2CB3BCFF935}"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0542D81-50F4-4410-BDFD-5BCD37758468}" type="datetimeFigureOut">
              <a:rPr lang="en-US" smtClean="0"/>
              <a:pPr/>
              <a:t>7/1/2013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2A255D-990C-4F95-8C96-E2CB3BCFF935}"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le 8"/>
          <p:cNvSpPr>
            <a:spLocks noGrp="1"/>
          </p:cNvSpPr>
          <p:nvPr>
            <p:ph type="ctrTitle"/>
          </p:nvPr>
        </p:nvSpPr>
        <p:spPr>
          <a:xfrm>
            <a:off x="429064" y="3337560"/>
            <a:ext cx="6480048" cy="230124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C0542D81-50F4-4410-BDFD-5BCD37758468}" type="datetimeFigureOut">
              <a:rPr lang="en-US" smtClean="0"/>
              <a:pPr/>
              <a:t>7/1/2013</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DE2A255D-990C-4F95-8C96-E2CB3BCFF935}"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0542D81-50F4-4410-BDFD-5BCD37758468}" type="datetimeFigureOut">
              <a:rPr lang="en-US" smtClean="0"/>
              <a:pPr/>
              <a:t>7/1/2013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2A255D-990C-4F95-8C96-E2CB3BCFF935}"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9" name="Freeform 8"/>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2" name="Title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C0542D81-50F4-4410-BDFD-5BCD37758468}" type="datetimeFigureOut">
              <a:rPr lang="en-US" smtClean="0"/>
              <a:pPr/>
              <a:t>7/1/2013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2A255D-990C-4F95-8C96-E2CB3BCFF935}"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C0542D81-50F4-4410-BDFD-5BCD37758468}" type="datetimeFigureOut">
              <a:rPr lang="en-US" smtClean="0"/>
              <a:pPr/>
              <a:t>7/1/2013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2A255D-990C-4F95-8C96-E2CB3BCFF935}" type="slidenum">
              <a:rPr lang="en-US" smtClean="0"/>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86400"/>
            <a:ext cx="4040188"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5486400"/>
            <a:ext cx="4041775"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C0542D81-50F4-4410-BDFD-5BCD37758468}" type="datetimeFigureOut">
              <a:rPr lang="en-US" smtClean="0"/>
              <a:pPr/>
              <a:t>7/1/2013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E2A255D-990C-4F95-8C96-E2CB3BCFF935}" type="slidenum">
              <a:rPr lang="en-US" smtClean="0"/>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
            <a:ext cx="7470648" cy="1143000"/>
          </a:xfrm>
        </p:spPr>
        <p:txBody>
          <a:bodyPr anchor="ctr"/>
          <a:lstStyle>
            <a:lvl1pPr algn="l">
              <a:defRPr sz="4600"/>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C0542D81-50F4-4410-BDFD-5BCD37758468}" type="datetimeFigureOut">
              <a:rPr lang="en-US" smtClean="0"/>
              <a:pPr/>
              <a:t>7/1/2013</a:t>
            </a:fld>
            <a:endParaRPr lang="en-US"/>
          </a:p>
        </p:txBody>
      </p:sp>
      <p:sp>
        <p:nvSpPr>
          <p:cNvPr id="8" name="Slide Number Placeholder 7"/>
          <p:cNvSpPr>
            <a:spLocks noGrp="1"/>
          </p:cNvSpPr>
          <p:nvPr>
            <p:ph type="sldNum" sz="quarter" idx="11"/>
          </p:nvPr>
        </p:nvSpPr>
        <p:spPr/>
        <p:txBody>
          <a:bodyPr/>
          <a:lstStyle/>
          <a:p>
            <a:fld id="{DE2A255D-990C-4F95-8C96-E2CB3BCFF935}" type="slidenum">
              <a:rPr lang="en-US" smtClean="0"/>
              <a:pPr/>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0542D81-50F4-4410-BDFD-5BCD37758468}" type="datetimeFigureOut">
              <a:rPr lang="en-US" smtClean="0"/>
              <a:pPr/>
              <a:t>7/1/2013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E2A255D-990C-4F95-8C96-E2CB3BCFF935}" type="slidenum">
              <a:rPr lang="en-US" smtClean="0"/>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C0542D81-50F4-4410-BDFD-5BCD37758468}" type="datetimeFigureOut">
              <a:rPr lang="en-US" smtClean="0"/>
              <a:pPr/>
              <a:t>7/1/2013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156448" y="6422064"/>
            <a:ext cx="762000" cy="365125"/>
          </a:xfrm>
        </p:spPr>
        <p:txBody>
          <a:bodyPr/>
          <a:lstStyle/>
          <a:p>
            <a:fld id="{DE2A255D-990C-4F95-8C96-E2CB3BCFF935}"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0542D81-50F4-4410-BDFD-5BCD37758468}" type="datetimeFigureOut">
              <a:rPr lang="en-US" smtClean="0"/>
              <a:pPr/>
              <a:t>7/1/2013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2A255D-990C-4F95-8C96-E2CB3BCFF935}"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457200" y="6422064"/>
            <a:ext cx="2133600" cy="365125"/>
          </a:xfrm>
        </p:spPr>
        <p:txBody>
          <a:bodyPr/>
          <a:lstStyle/>
          <a:p>
            <a:fld id="{C0542D81-50F4-4410-BDFD-5BCD37758468}" type="datetimeFigureOut">
              <a:rPr lang="en-US" smtClean="0"/>
              <a:pPr/>
              <a:t>7/1/2013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2A255D-990C-4F95-8C96-E2CB3BCFF935}" type="slidenum">
              <a:rPr lang="en-US" smtClean="0"/>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0542D81-50F4-4410-BDFD-5BCD37758468}" type="datetimeFigureOut">
              <a:rPr lang="en-US" smtClean="0"/>
              <a:pPr/>
              <a:t>7/1/2013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2A255D-990C-4F95-8C96-E2CB3BCFF935}" type="slidenum">
              <a:rPr lang="en-US" smtClean="0"/>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0542D81-50F4-4410-BDFD-5BCD37758468}" type="datetimeFigureOut">
              <a:rPr lang="en-US" smtClean="0"/>
              <a:pPr/>
              <a:t>7/1/2013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2A255D-990C-4F95-8C96-E2CB3BCFF935}"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0542D81-50F4-4410-BDFD-5BCD37758468}" type="datetimeFigureOut">
              <a:rPr lang="en-US" smtClean="0"/>
              <a:pPr/>
              <a:t>7/1/2013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2A255D-990C-4F95-8C96-E2CB3BCFF935}"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0542D81-50F4-4410-BDFD-5BCD37758468}" type="datetimeFigureOut">
              <a:rPr lang="en-US" smtClean="0"/>
              <a:pPr/>
              <a:t>7/1/2013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2A255D-990C-4F95-8C96-E2CB3BCFF935}"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0542D81-50F4-4410-BDFD-5BCD37758468}" type="datetimeFigureOut">
              <a:rPr lang="en-US" smtClean="0"/>
              <a:pPr/>
              <a:t>7/1/2013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E2A255D-990C-4F95-8C96-E2CB3BCFF935}"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0542D81-50F4-4410-BDFD-5BCD37758468}" type="datetimeFigureOut">
              <a:rPr lang="en-US" smtClean="0"/>
              <a:pPr/>
              <a:t>7/1/2013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E2A255D-990C-4F95-8C96-E2CB3BCFF935}"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0542D81-50F4-4410-BDFD-5BCD37758468}" type="datetimeFigureOut">
              <a:rPr lang="en-US" smtClean="0"/>
              <a:pPr/>
              <a:t>7/1/2013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E2A255D-990C-4F95-8C96-E2CB3BCFF935}"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0542D81-50F4-4410-BDFD-5BCD37758468}" type="datetimeFigureOut">
              <a:rPr lang="en-US" smtClean="0"/>
              <a:pPr/>
              <a:t>7/1/2013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2A255D-990C-4F95-8C96-E2CB3BCFF935}"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0542D81-50F4-4410-BDFD-5BCD37758468}" type="datetimeFigureOut">
              <a:rPr lang="en-US" smtClean="0"/>
              <a:pPr/>
              <a:t>7/1/2013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2A255D-990C-4F95-8C96-E2CB3BCFF935}"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0542D81-50F4-4410-BDFD-5BCD37758468}" type="datetimeFigureOut">
              <a:rPr lang="en-US" smtClean="0"/>
              <a:pPr/>
              <a:t>7/1/2013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E2A255D-990C-4F95-8C96-E2CB3BCFF935}"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Freeform 11"/>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16" name="Freeform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le Placeholder 8"/>
          <p:cNvSpPr>
            <a:spLocks noGrp="1"/>
          </p:cNvSpPr>
          <p:nvPr>
            <p:ph type="title"/>
          </p:nvPr>
        </p:nvSpPr>
        <p:spPr>
          <a:xfrm>
            <a:off x="457200" y="274638"/>
            <a:ext cx="7467600" cy="1143000"/>
          </a:xfrm>
          <a:prstGeom prst="rect">
            <a:avLst/>
          </a:prstGeom>
        </p:spPr>
        <p:txBody>
          <a:bodyPr vert="horz" lIns="45720" rIns="45720" anchor="ctr">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600200"/>
            <a:ext cx="74676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422064"/>
            <a:ext cx="21336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fld id="{C0542D81-50F4-4410-BDFD-5BCD37758468}" type="datetimeFigureOut">
              <a:rPr lang="en-US" smtClean="0"/>
              <a:pPr/>
              <a:t>7/1/2013</a:t>
            </a:fld>
            <a:endParaRPr lang="en-US"/>
          </a:p>
        </p:txBody>
      </p:sp>
      <p:sp>
        <p:nvSpPr>
          <p:cNvPr id="22" name="Footer Placeholder 21"/>
          <p:cNvSpPr>
            <a:spLocks noGrp="1"/>
          </p:cNvSpPr>
          <p:nvPr>
            <p:ph type="ftr" sz="quarter" idx="3"/>
          </p:nvPr>
        </p:nvSpPr>
        <p:spPr>
          <a:xfrm>
            <a:off x="3124200" y="6422064"/>
            <a:ext cx="28956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endParaRPr lang="en-US"/>
          </a:p>
        </p:txBody>
      </p:sp>
      <p:sp>
        <p:nvSpPr>
          <p:cNvPr id="18" name="Slide Number Placeholder 17"/>
          <p:cNvSpPr>
            <a:spLocks noGrp="1"/>
          </p:cNvSpPr>
          <p:nvPr>
            <p:ph type="sldNum" sz="quarter" idx="4"/>
          </p:nvPr>
        </p:nvSpPr>
        <p:spPr>
          <a:xfrm>
            <a:off x="8153400" y="6422064"/>
            <a:ext cx="762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fld id="{DE2A255D-990C-4F95-8C96-E2CB3BCFF935}"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600" kern="1200">
          <a:solidFill>
            <a:schemeClr val="tx1"/>
          </a:solidFill>
          <a:latin typeface="+mj-lt"/>
          <a:ea typeface="+mj-ea"/>
          <a:cs typeface="+mj-cs"/>
        </a:defRPr>
      </a:lvl1pPr>
    </p:titleStyle>
    <p:body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6.gif"/></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decryptedtech.com/images/stories/gallery/News/08-20-2012/49019-castle-under-siege-illustration.jpg"/>
          <p:cNvPicPr>
            <a:picLocks noChangeAspect="1" noChangeArrowheads="1"/>
          </p:cNvPicPr>
          <p:nvPr/>
        </p:nvPicPr>
        <p:blipFill>
          <a:blip r:embed="rId2" cstate="print"/>
          <a:srcRect r="2304"/>
          <a:stretch>
            <a:fillRect/>
          </a:stretch>
        </p:blipFill>
        <p:spPr bwMode="auto">
          <a:xfrm>
            <a:off x="0" y="0"/>
            <a:ext cx="9123083" cy="6858000"/>
          </a:xfrm>
          <a:prstGeom prst="rect">
            <a:avLst/>
          </a:prstGeom>
          <a:noFill/>
        </p:spPr>
      </p:pic>
      <p:sp>
        <p:nvSpPr>
          <p:cNvPr id="6" name="TextBox 5"/>
          <p:cNvSpPr txBox="1"/>
          <p:nvPr/>
        </p:nvSpPr>
        <p:spPr>
          <a:xfrm>
            <a:off x="1752600" y="1447800"/>
            <a:ext cx="5791200" cy="830997"/>
          </a:xfrm>
          <a:prstGeom prst="rect">
            <a:avLst/>
          </a:prstGeom>
          <a:solidFill>
            <a:schemeClr val="bg1">
              <a:alpha val="70000"/>
            </a:schemeClr>
          </a:solidFill>
          <a:ln w="38100">
            <a:solidFill>
              <a:schemeClr val="tx1"/>
            </a:solidFill>
          </a:ln>
        </p:spPr>
        <p:txBody>
          <a:bodyPr wrap="square" rtlCol="0">
            <a:spAutoFit/>
          </a:bodyPr>
          <a:lstStyle/>
          <a:p>
            <a:pPr algn="ctr"/>
            <a:r>
              <a:rPr lang="en-US" sz="4800" dirty="0" smtClean="0">
                <a:latin typeface="Cooper Black" pitchFamily="18" charset="0"/>
              </a:rPr>
              <a:t>Ye </a:t>
            </a:r>
            <a:r>
              <a:rPr lang="en-US" sz="4800" dirty="0" err="1" smtClean="0">
                <a:latin typeface="Cooper Black" pitchFamily="18" charset="0"/>
              </a:rPr>
              <a:t>Olde</a:t>
            </a:r>
            <a:r>
              <a:rPr lang="en-US" sz="4800" dirty="0" smtClean="0">
                <a:latin typeface="Cooper Black" pitchFamily="18" charset="0"/>
              </a:rPr>
              <a:t> Catapults</a:t>
            </a:r>
            <a:endParaRPr lang="en-US" sz="4800" dirty="0">
              <a:latin typeface="Cooper Black" pitchFamily="18" charset="0"/>
            </a:endParaRPr>
          </a:p>
        </p:txBody>
      </p:sp>
      <p:sp>
        <p:nvSpPr>
          <p:cNvPr id="7" name="TextBox 6"/>
          <p:cNvSpPr txBox="1"/>
          <p:nvPr/>
        </p:nvSpPr>
        <p:spPr>
          <a:xfrm>
            <a:off x="1752600" y="2514600"/>
            <a:ext cx="5791200" cy="400110"/>
          </a:xfrm>
          <a:prstGeom prst="rect">
            <a:avLst/>
          </a:prstGeom>
          <a:solidFill>
            <a:schemeClr val="bg1">
              <a:alpha val="70000"/>
            </a:schemeClr>
          </a:solidFill>
          <a:ln w="38100">
            <a:solidFill>
              <a:schemeClr val="tx1"/>
            </a:solidFill>
          </a:ln>
        </p:spPr>
        <p:txBody>
          <a:bodyPr wrap="square" rtlCol="0">
            <a:spAutoFit/>
          </a:bodyPr>
          <a:lstStyle/>
          <a:p>
            <a:pPr algn="ctr"/>
            <a:r>
              <a:rPr lang="en-US" sz="2000" dirty="0" smtClean="0">
                <a:latin typeface="Cooper Black" pitchFamily="18" charset="0"/>
              </a:rPr>
              <a:t>Cutting Edge Technology 1500 Years Ago!!!</a:t>
            </a:r>
            <a:endParaRPr lang="en-US" sz="2000" dirty="0">
              <a:latin typeface="Cooper Black"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descr="http://1.bp.blogspot.com/-1fRLuVcwHh0/UEEb3XE0sjI/AAAAAAAAAMM/29FxJMzaYQQ/s1600/CatapultAmmo.JPG"/>
          <p:cNvPicPr>
            <a:picLocks noChangeAspect="1" noChangeArrowheads="1"/>
          </p:cNvPicPr>
          <p:nvPr/>
        </p:nvPicPr>
        <p:blipFill>
          <a:blip r:embed="rId2" cstate="print"/>
          <a:srcRect l="7800" t="6400"/>
          <a:stretch>
            <a:fillRect/>
          </a:stretch>
        </p:blipFill>
        <p:spPr bwMode="auto">
          <a:xfrm>
            <a:off x="10668" y="10968"/>
            <a:ext cx="9133332" cy="6847032"/>
          </a:xfrm>
          <a:prstGeom prst="rect">
            <a:avLst/>
          </a:prstGeom>
          <a:noFill/>
        </p:spPr>
      </p:pic>
      <p:sp>
        <p:nvSpPr>
          <p:cNvPr id="5" name="TextBox 4"/>
          <p:cNvSpPr txBox="1"/>
          <p:nvPr/>
        </p:nvSpPr>
        <p:spPr>
          <a:xfrm>
            <a:off x="1676400" y="457200"/>
            <a:ext cx="5791200" cy="1138773"/>
          </a:xfrm>
          <a:prstGeom prst="rect">
            <a:avLst/>
          </a:prstGeom>
          <a:solidFill>
            <a:schemeClr val="bg1">
              <a:alpha val="70000"/>
            </a:schemeClr>
          </a:solidFill>
          <a:ln w="38100">
            <a:solidFill>
              <a:schemeClr val="tx1"/>
            </a:solidFill>
          </a:ln>
        </p:spPr>
        <p:txBody>
          <a:bodyPr wrap="square" rtlCol="0">
            <a:spAutoFit/>
          </a:bodyPr>
          <a:lstStyle/>
          <a:p>
            <a:pPr algn="ctr"/>
            <a:r>
              <a:rPr lang="en-US" sz="4000" dirty="0" smtClean="0">
                <a:latin typeface="Cooper Black" pitchFamily="18" charset="0"/>
              </a:rPr>
              <a:t>How They Were Used!</a:t>
            </a:r>
          </a:p>
          <a:p>
            <a:pPr algn="ctr"/>
            <a:r>
              <a:rPr lang="en-US" sz="2800" dirty="0" smtClean="0">
                <a:latin typeface="Cooper Black" pitchFamily="18" charset="0"/>
              </a:rPr>
              <a:t>Part II</a:t>
            </a:r>
            <a:endParaRPr lang="en-US" sz="2800" dirty="0">
              <a:latin typeface="Cooper Black" pitchFamily="18" charset="0"/>
            </a:endParaRPr>
          </a:p>
        </p:txBody>
      </p:sp>
      <p:sp>
        <p:nvSpPr>
          <p:cNvPr id="6" name="TextBox 5"/>
          <p:cNvSpPr txBox="1"/>
          <p:nvPr/>
        </p:nvSpPr>
        <p:spPr>
          <a:xfrm>
            <a:off x="533400" y="2133600"/>
            <a:ext cx="3124200" cy="2308324"/>
          </a:xfrm>
          <a:prstGeom prst="rect">
            <a:avLst/>
          </a:prstGeom>
          <a:solidFill>
            <a:schemeClr val="bg1">
              <a:alpha val="70000"/>
            </a:schemeClr>
          </a:solidFill>
          <a:ln w="38100">
            <a:solidFill>
              <a:schemeClr val="tx1"/>
            </a:solidFill>
          </a:ln>
        </p:spPr>
        <p:txBody>
          <a:bodyPr wrap="square" rtlCol="0">
            <a:spAutoFit/>
          </a:bodyPr>
          <a:lstStyle/>
          <a:p>
            <a:r>
              <a:rPr lang="en-US" dirty="0" err="1" smtClean="0">
                <a:latin typeface="Cooper Black" pitchFamily="18" charset="0"/>
              </a:rPr>
              <a:t>Mangonel</a:t>
            </a:r>
            <a:r>
              <a:rPr lang="en-US" dirty="0" smtClean="0">
                <a:latin typeface="Cooper Black" pitchFamily="18" charset="0"/>
              </a:rPr>
              <a:t> = Uses its spoon based delivery system for both siege and anti-personnel.  Spoon makes a horizontal trajectory against either structures or people (boulder </a:t>
            </a:r>
            <a:r>
              <a:rPr lang="en-US" dirty="0" err="1" smtClean="0">
                <a:latin typeface="Cooper Black" pitchFamily="18" charset="0"/>
              </a:rPr>
              <a:t>vs</a:t>
            </a:r>
            <a:r>
              <a:rPr lang="en-US" dirty="0" smtClean="0">
                <a:latin typeface="Cooper Black" pitchFamily="18" charset="0"/>
              </a:rPr>
              <a:t> stones) </a:t>
            </a:r>
            <a:endParaRPr lang="en-US" dirty="0">
              <a:latin typeface="Cooper Black" pitchFamily="18" charset="0"/>
            </a:endParaRPr>
          </a:p>
        </p:txBody>
      </p:sp>
      <p:sp>
        <p:nvSpPr>
          <p:cNvPr id="7" name="TextBox 6"/>
          <p:cNvSpPr txBox="1"/>
          <p:nvPr/>
        </p:nvSpPr>
        <p:spPr>
          <a:xfrm>
            <a:off x="5562600" y="2133600"/>
            <a:ext cx="3124200" cy="2308324"/>
          </a:xfrm>
          <a:prstGeom prst="rect">
            <a:avLst/>
          </a:prstGeom>
          <a:solidFill>
            <a:schemeClr val="bg1">
              <a:alpha val="70000"/>
            </a:schemeClr>
          </a:solidFill>
          <a:ln w="38100">
            <a:solidFill>
              <a:schemeClr val="tx1"/>
            </a:solidFill>
          </a:ln>
        </p:spPr>
        <p:txBody>
          <a:bodyPr wrap="square" rtlCol="0">
            <a:spAutoFit/>
          </a:bodyPr>
          <a:lstStyle/>
          <a:p>
            <a:r>
              <a:rPr lang="en-US" dirty="0" err="1" smtClean="0">
                <a:latin typeface="Cooper Black" pitchFamily="18" charset="0"/>
              </a:rPr>
              <a:t>Onager</a:t>
            </a:r>
            <a:r>
              <a:rPr lang="en-US" dirty="0" smtClean="0">
                <a:latin typeface="Cooper Black" pitchFamily="18" charset="0"/>
              </a:rPr>
              <a:t> = Uses a sling delivery system instead of spoon for a vertical projectile trajectory.  Uses the height to fire boulders over fortifications past enemy lines </a:t>
            </a:r>
            <a:endParaRPr lang="en-US" dirty="0">
              <a:latin typeface="Cooper Black" pitchFamily="18"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524000" y="228600"/>
            <a:ext cx="6019800" cy="769441"/>
          </a:xfrm>
          <a:prstGeom prst="rect">
            <a:avLst/>
          </a:prstGeom>
          <a:solidFill>
            <a:schemeClr val="tx1">
              <a:alpha val="88000"/>
            </a:schemeClr>
          </a:solidFill>
          <a:ln w="38100">
            <a:solidFill>
              <a:schemeClr val="bg1"/>
            </a:solidFill>
          </a:ln>
        </p:spPr>
        <p:txBody>
          <a:bodyPr wrap="square" rtlCol="0">
            <a:spAutoFit/>
          </a:bodyPr>
          <a:lstStyle/>
          <a:p>
            <a:pPr algn="ctr"/>
            <a:r>
              <a:rPr lang="en-US" sz="4400" dirty="0" smtClean="0">
                <a:solidFill>
                  <a:schemeClr val="bg1"/>
                </a:solidFill>
                <a:latin typeface="Cooper Black" pitchFamily="18" charset="0"/>
              </a:rPr>
              <a:t>What is a Catapult??</a:t>
            </a:r>
            <a:endParaRPr lang="en-US" sz="4400" dirty="0">
              <a:solidFill>
                <a:schemeClr val="bg1"/>
              </a:solidFill>
              <a:latin typeface="Cooper Black" pitchFamily="18" charset="0"/>
            </a:endParaRPr>
          </a:p>
        </p:txBody>
      </p:sp>
      <p:sp>
        <p:nvSpPr>
          <p:cNvPr id="7" name="TextBox 6"/>
          <p:cNvSpPr txBox="1"/>
          <p:nvPr/>
        </p:nvSpPr>
        <p:spPr>
          <a:xfrm>
            <a:off x="609600" y="1295400"/>
            <a:ext cx="8001000" cy="1200329"/>
          </a:xfrm>
          <a:prstGeom prst="rect">
            <a:avLst/>
          </a:prstGeom>
          <a:solidFill>
            <a:schemeClr val="tx1">
              <a:alpha val="88000"/>
            </a:schemeClr>
          </a:solidFill>
          <a:ln w="38100">
            <a:solidFill>
              <a:schemeClr val="bg1"/>
            </a:solidFill>
          </a:ln>
        </p:spPr>
        <p:txBody>
          <a:bodyPr wrap="square" rtlCol="0">
            <a:spAutoFit/>
          </a:bodyPr>
          <a:lstStyle/>
          <a:p>
            <a:r>
              <a:rPr lang="en-US" dirty="0" smtClean="0">
                <a:solidFill>
                  <a:schemeClr val="bg1"/>
                </a:solidFill>
                <a:latin typeface="Cooper Black" pitchFamily="18" charset="0"/>
              </a:rPr>
              <a:t>The word “catapult” refers to any machine constructed to throw objects long distances.  The way they throw their payloads, and what those payloads are, doesn’t matter.  If it throws something a decent distance, it’s a catapult. </a:t>
            </a:r>
            <a:r>
              <a:rPr lang="en-US" dirty="0" smtClean="0">
                <a:latin typeface="Cooper Black" pitchFamily="18" charset="0"/>
              </a:rPr>
              <a:t> </a:t>
            </a:r>
            <a:endParaRPr lang="en-US" dirty="0">
              <a:latin typeface="Cooper Black" pitchFamily="18" charset="0"/>
            </a:endParaRPr>
          </a:p>
        </p:txBody>
      </p:sp>
      <p:pic>
        <p:nvPicPr>
          <p:cNvPr id="8" name="Picture 4" descr="http://www.real-world-physics-problems.com/images/catapult_picture_edit.jpg"/>
          <p:cNvPicPr>
            <a:picLocks noChangeAspect="1" noChangeArrowheads="1"/>
          </p:cNvPicPr>
          <p:nvPr/>
        </p:nvPicPr>
        <p:blipFill>
          <a:blip r:embed="rId2" cstate="print"/>
          <a:srcRect/>
          <a:stretch>
            <a:fillRect/>
          </a:stretch>
        </p:blipFill>
        <p:spPr bwMode="auto">
          <a:xfrm>
            <a:off x="533400" y="2819400"/>
            <a:ext cx="4800600" cy="3467100"/>
          </a:xfrm>
          <a:prstGeom prst="rect">
            <a:avLst/>
          </a:prstGeom>
          <a:noFill/>
          <a:ln w="38100">
            <a:solidFill>
              <a:schemeClr val="bg1"/>
            </a:solidFill>
          </a:ln>
        </p:spPr>
      </p:pic>
      <p:sp>
        <p:nvSpPr>
          <p:cNvPr id="9" name="TextBox 8"/>
          <p:cNvSpPr txBox="1"/>
          <p:nvPr/>
        </p:nvSpPr>
        <p:spPr>
          <a:xfrm>
            <a:off x="5562600" y="3276600"/>
            <a:ext cx="3429000" cy="646331"/>
          </a:xfrm>
          <a:prstGeom prst="rect">
            <a:avLst/>
          </a:prstGeom>
          <a:solidFill>
            <a:schemeClr val="tx1">
              <a:alpha val="88000"/>
            </a:schemeClr>
          </a:solidFill>
          <a:ln w="38100">
            <a:solidFill>
              <a:schemeClr val="bg1"/>
            </a:solidFill>
          </a:ln>
        </p:spPr>
        <p:txBody>
          <a:bodyPr wrap="square" rtlCol="0">
            <a:spAutoFit/>
          </a:bodyPr>
          <a:lstStyle/>
          <a:p>
            <a:pPr algn="ctr"/>
            <a:r>
              <a:rPr lang="en-US" dirty="0" smtClean="0">
                <a:solidFill>
                  <a:schemeClr val="bg1"/>
                </a:solidFill>
                <a:latin typeface="Cooper Black" pitchFamily="18" charset="0"/>
              </a:rPr>
              <a:t>4 Types of Traditional Catapults</a:t>
            </a:r>
            <a:endParaRPr lang="en-US" dirty="0">
              <a:solidFill>
                <a:schemeClr val="bg1"/>
              </a:solidFill>
              <a:latin typeface="Cooper Black" pitchFamily="18" charset="0"/>
            </a:endParaRPr>
          </a:p>
        </p:txBody>
      </p:sp>
      <p:sp>
        <p:nvSpPr>
          <p:cNvPr id="10" name="TextBox 9"/>
          <p:cNvSpPr txBox="1"/>
          <p:nvPr/>
        </p:nvSpPr>
        <p:spPr>
          <a:xfrm>
            <a:off x="6400800" y="4114800"/>
            <a:ext cx="1752600" cy="1200329"/>
          </a:xfrm>
          <a:prstGeom prst="rect">
            <a:avLst/>
          </a:prstGeom>
          <a:solidFill>
            <a:schemeClr val="tx1">
              <a:alpha val="88000"/>
            </a:schemeClr>
          </a:solidFill>
          <a:ln w="38100">
            <a:solidFill>
              <a:schemeClr val="bg1"/>
            </a:solidFill>
          </a:ln>
        </p:spPr>
        <p:txBody>
          <a:bodyPr wrap="square" rtlCol="0">
            <a:spAutoFit/>
          </a:bodyPr>
          <a:lstStyle/>
          <a:p>
            <a:pPr marL="342900" indent="-342900">
              <a:buFont typeface="+mj-lt"/>
              <a:buAutoNum type="arabicPeriod"/>
            </a:pPr>
            <a:r>
              <a:rPr lang="en-US" dirty="0" smtClean="0">
                <a:solidFill>
                  <a:schemeClr val="bg1"/>
                </a:solidFill>
                <a:latin typeface="Cooper Black" pitchFamily="18" charset="0"/>
              </a:rPr>
              <a:t>Ballista</a:t>
            </a:r>
          </a:p>
          <a:p>
            <a:pPr marL="342900" indent="-342900">
              <a:buFont typeface="+mj-lt"/>
              <a:buAutoNum type="arabicPeriod"/>
            </a:pPr>
            <a:r>
              <a:rPr lang="en-US" dirty="0" err="1" smtClean="0">
                <a:solidFill>
                  <a:schemeClr val="bg1"/>
                </a:solidFill>
                <a:latin typeface="Cooper Black" pitchFamily="18" charset="0"/>
              </a:rPr>
              <a:t>Onager</a:t>
            </a:r>
            <a:endParaRPr lang="en-US" dirty="0" smtClean="0">
              <a:solidFill>
                <a:schemeClr val="bg1"/>
              </a:solidFill>
              <a:latin typeface="Cooper Black" pitchFamily="18" charset="0"/>
            </a:endParaRPr>
          </a:p>
          <a:p>
            <a:pPr marL="342900" indent="-342900">
              <a:buFont typeface="+mj-lt"/>
              <a:buAutoNum type="arabicPeriod"/>
            </a:pPr>
            <a:r>
              <a:rPr lang="en-US" dirty="0" err="1" smtClean="0">
                <a:solidFill>
                  <a:schemeClr val="bg1"/>
                </a:solidFill>
                <a:latin typeface="Cooper Black" pitchFamily="18" charset="0"/>
              </a:rPr>
              <a:t>Mangonel</a:t>
            </a:r>
            <a:endParaRPr lang="en-US" dirty="0" smtClean="0">
              <a:solidFill>
                <a:schemeClr val="bg1"/>
              </a:solidFill>
              <a:latin typeface="Cooper Black" pitchFamily="18" charset="0"/>
            </a:endParaRPr>
          </a:p>
          <a:p>
            <a:pPr marL="342900" indent="-342900">
              <a:buFont typeface="+mj-lt"/>
              <a:buAutoNum type="arabicPeriod"/>
            </a:pPr>
            <a:r>
              <a:rPr lang="en-US" dirty="0" smtClean="0">
                <a:solidFill>
                  <a:schemeClr val="bg1"/>
                </a:solidFill>
                <a:latin typeface="Cooper Black" pitchFamily="18" charset="0"/>
              </a:rPr>
              <a:t>Trebuchet</a:t>
            </a:r>
            <a:endParaRPr lang="en-US" dirty="0">
              <a:solidFill>
                <a:schemeClr val="bg1"/>
              </a:solidFill>
              <a:latin typeface="Cooper Black" pitchFamily="18"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62000" y="228600"/>
            <a:ext cx="7543800" cy="769441"/>
          </a:xfrm>
          <a:prstGeom prst="rect">
            <a:avLst/>
          </a:prstGeom>
          <a:solidFill>
            <a:schemeClr val="tx1">
              <a:alpha val="88000"/>
            </a:schemeClr>
          </a:solidFill>
          <a:ln w="38100">
            <a:solidFill>
              <a:schemeClr val="bg1"/>
            </a:solidFill>
          </a:ln>
        </p:spPr>
        <p:txBody>
          <a:bodyPr wrap="square" rtlCol="0">
            <a:spAutoFit/>
          </a:bodyPr>
          <a:lstStyle/>
          <a:p>
            <a:pPr algn="ctr"/>
            <a:r>
              <a:rPr lang="en-US" sz="4400" dirty="0" smtClean="0">
                <a:solidFill>
                  <a:schemeClr val="bg1"/>
                </a:solidFill>
                <a:latin typeface="Cooper Black" pitchFamily="18" charset="0"/>
              </a:rPr>
              <a:t>Who Built These? Where?</a:t>
            </a:r>
            <a:endParaRPr lang="en-US" sz="4400" dirty="0">
              <a:solidFill>
                <a:schemeClr val="bg1"/>
              </a:solidFill>
              <a:latin typeface="Cooper Black" pitchFamily="18" charset="0"/>
            </a:endParaRPr>
          </a:p>
        </p:txBody>
      </p:sp>
      <p:sp>
        <p:nvSpPr>
          <p:cNvPr id="5" name="TextBox 4"/>
          <p:cNvSpPr txBox="1"/>
          <p:nvPr/>
        </p:nvSpPr>
        <p:spPr>
          <a:xfrm>
            <a:off x="533400" y="1524000"/>
            <a:ext cx="3352800" cy="5078313"/>
          </a:xfrm>
          <a:prstGeom prst="rect">
            <a:avLst/>
          </a:prstGeom>
          <a:solidFill>
            <a:schemeClr val="tx1">
              <a:alpha val="88000"/>
            </a:schemeClr>
          </a:solidFill>
          <a:ln w="38100">
            <a:solidFill>
              <a:schemeClr val="bg1"/>
            </a:solidFill>
          </a:ln>
        </p:spPr>
        <p:txBody>
          <a:bodyPr wrap="square" rtlCol="0">
            <a:spAutoFit/>
          </a:bodyPr>
          <a:lstStyle/>
          <a:p>
            <a:pPr>
              <a:buFont typeface="Arial" pitchFamily="34" charset="0"/>
              <a:buChar char="•"/>
            </a:pPr>
            <a:r>
              <a:rPr lang="en-US" dirty="0" smtClean="0">
                <a:solidFill>
                  <a:schemeClr val="bg1"/>
                </a:solidFill>
                <a:latin typeface="Cooper Black" pitchFamily="18" charset="0"/>
              </a:rPr>
              <a:t> Ballista = Invented by the Greeks as early as the 4th century BC. The Roman Empire continued the design.</a:t>
            </a:r>
          </a:p>
          <a:p>
            <a:pPr>
              <a:buFont typeface="Arial" pitchFamily="34" charset="0"/>
              <a:buChar char="•"/>
            </a:pPr>
            <a:r>
              <a:rPr lang="en-US" dirty="0" smtClean="0">
                <a:solidFill>
                  <a:schemeClr val="bg1"/>
                </a:solidFill>
                <a:latin typeface="Cooper Black" pitchFamily="18" charset="0"/>
              </a:rPr>
              <a:t>  </a:t>
            </a:r>
            <a:r>
              <a:rPr lang="en-US" dirty="0" err="1" smtClean="0">
                <a:solidFill>
                  <a:schemeClr val="bg1"/>
                </a:solidFill>
                <a:latin typeface="Cooper Black" pitchFamily="18" charset="0"/>
              </a:rPr>
              <a:t>Onager</a:t>
            </a:r>
            <a:r>
              <a:rPr lang="en-US" dirty="0" smtClean="0">
                <a:solidFill>
                  <a:schemeClr val="bg1"/>
                </a:solidFill>
                <a:latin typeface="Cooper Black" pitchFamily="18" charset="0"/>
              </a:rPr>
              <a:t> = A Roman design initially, used a sling instead of a spoon.</a:t>
            </a:r>
          </a:p>
          <a:p>
            <a:pPr>
              <a:buFont typeface="Arial" pitchFamily="34" charset="0"/>
              <a:buChar char="•"/>
            </a:pPr>
            <a:r>
              <a:rPr lang="en-US" dirty="0" err="1" smtClean="0">
                <a:solidFill>
                  <a:schemeClr val="bg1"/>
                </a:solidFill>
                <a:latin typeface="Cooper Black" pitchFamily="18" charset="0"/>
              </a:rPr>
              <a:t>Mangonel</a:t>
            </a:r>
            <a:r>
              <a:rPr lang="en-US" dirty="0" smtClean="0">
                <a:solidFill>
                  <a:schemeClr val="bg1"/>
                </a:solidFill>
                <a:latin typeface="Cooper Black" pitchFamily="18" charset="0"/>
              </a:rPr>
              <a:t> = First designed in the 1100’s for Medieval combat.  Used a spoon to hurl large stones.</a:t>
            </a:r>
          </a:p>
          <a:p>
            <a:pPr>
              <a:buFont typeface="Arial" pitchFamily="34" charset="0"/>
              <a:buChar char="•"/>
            </a:pPr>
            <a:r>
              <a:rPr lang="en-US" dirty="0" smtClean="0">
                <a:solidFill>
                  <a:schemeClr val="bg1"/>
                </a:solidFill>
                <a:latin typeface="Cooper Black" pitchFamily="18" charset="0"/>
              </a:rPr>
              <a:t> Trebuchet = The largest siege weapon, invented and used in the Middle Ages.  Used a sling and huge weights to throw boulders. </a:t>
            </a:r>
            <a:endParaRPr lang="en-US" dirty="0">
              <a:solidFill>
                <a:schemeClr val="bg1"/>
              </a:solidFill>
              <a:latin typeface="Cooper Black" pitchFamily="18" charset="0"/>
            </a:endParaRPr>
          </a:p>
        </p:txBody>
      </p:sp>
      <p:pic>
        <p:nvPicPr>
          <p:cNvPr id="6" name="Picture 8" descr="http://horseandman.com/wp-content/uploads/onager.jpg"/>
          <p:cNvPicPr>
            <a:picLocks noChangeAspect="1" noChangeArrowheads="1"/>
          </p:cNvPicPr>
          <p:nvPr/>
        </p:nvPicPr>
        <p:blipFill>
          <a:blip r:embed="rId2" cstate="print"/>
          <a:srcRect/>
          <a:stretch>
            <a:fillRect/>
          </a:stretch>
        </p:blipFill>
        <p:spPr bwMode="auto">
          <a:xfrm>
            <a:off x="4419600" y="2057400"/>
            <a:ext cx="4343400" cy="3916994"/>
          </a:xfrm>
          <a:prstGeom prst="rect">
            <a:avLst/>
          </a:prstGeom>
          <a:noFill/>
          <a:ln w="38100">
            <a:solidFill>
              <a:schemeClr val="bg1"/>
            </a:solidFill>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762000" y="228600"/>
            <a:ext cx="7543800" cy="769441"/>
          </a:xfrm>
          <a:prstGeom prst="rect">
            <a:avLst/>
          </a:prstGeom>
          <a:solidFill>
            <a:schemeClr val="tx1">
              <a:alpha val="88000"/>
            </a:schemeClr>
          </a:solidFill>
          <a:ln w="38100">
            <a:solidFill>
              <a:schemeClr val="bg1"/>
            </a:solidFill>
          </a:ln>
        </p:spPr>
        <p:txBody>
          <a:bodyPr wrap="square" rtlCol="0">
            <a:spAutoFit/>
          </a:bodyPr>
          <a:lstStyle/>
          <a:p>
            <a:pPr algn="ctr"/>
            <a:r>
              <a:rPr lang="en-US" sz="4400" dirty="0" smtClean="0">
                <a:solidFill>
                  <a:schemeClr val="bg1"/>
                </a:solidFill>
                <a:latin typeface="Cooper Black" pitchFamily="18" charset="0"/>
              </a:rPr>
              <a:t>Why were They Built?</a:t>
            </a:r>
            <a:endParaRPr lang="en-US" sz="4400" dirty="0">
              <a:solidFill>
                <a:schemeClr val="bg1"/>
              </a:solidFill>
              <a:latin typeface="Cooper Black" pitchFamily="18" charset="0"/>
            </a:endParaRPr>
          </a:p>
        </p:txBody>
      </p:sp>
      <p:sp>
        <p:nvSpPr>
          <p:cNvPr id="7" name="TextBox 6"/>
          <p:cNvSpPr txBox="1"/>
          <p:nvPr/>
        </p:nvSpPr>
        <p:spPr>
          <a:xfrm>
            <a:off x="838200" y="1143000"/>
            <a:ext cx="7391400" cy="1477328"/>
          </a:xfrm>
          <a:prstGeom prst="rect">
            <a:avLst/>
          </a:prstGeom>
          <a:solidFill>
            <a:schemeClr val="tx1">
              <a:alpha val="88000"/>
            </a:schemeClr>
          </a:solidFill>
          <a:ln w="38100">
            <a:solidFill>
              <a:schemeClr val="bg1"/>
            </a:solidFill>
          </a:ln>
        </p:spPr>
        <p:txBody>
          <a:bodyPr wrap="square" rtlCol="0">
            <a:spAutoFit/>
          </a:bodyPr>
          <a:lstStyle/>
          <a:p>
            <a:pPr algn="ctr"/>
            <a:r>
              <a:rPr lang="en-US" dirty="0" smtClean="0">
                <a:solidFill>
                  <a:schemeClr val="bg1"/>
                </a:solidFill>
                <a:latin typeface="Cooper Black" pitchFamily="18" charset="0"/>
              </a:rPr>
              <a:t>The different designs can be attributed to two things: how they were used, and their targets.  Some could only throw larger stones or big arrows (bolts) which meant they were used against people.  Others hurled huge objects for destroying buildings and fortifications.  </a:t>
            </a:r>
            <a:endParaRPr lang="en-US" dirty="0">
              <a:solidFill>
                <a:schemeClr val="bg1"/>
              </a:solidFill>
              <a:latin typeface="Cooper Black" pitchFamily="18" charset="0"/>
            </a:endParaRPr>
          </a:p>
        </p:txBody>
      </p:sp>
      <p:pic>
        <p:nvPicPr>
          <p:cNvPr id="8" name="Picture 2" descr="http://upload.wikimedia.org/wikipedia/commons/thumb/b/b2/Trebuchet_Castelnaud.jpg/350px-Trebuchet_Castelnaud.jpg"/>
          <p:cNvPicPr>
            <a:picLocks noChangeAspect="1" noChangeArrowheads="1"/>
          </p:cNvPicPr>
          <p:nvPr/>
        </p:nvPicPr>
        <p:blipFill>
          <a:blip r:embed="rId2" cstate="print"/>
          <a:srcRect/>
          <a:stretch>
            <a:fillRect/>
          </a:stretch>
        </p:blipFill>
        <p:spPr bwMode="auto">
          <a:xfrm>
            <a:off x="381000" y="3048000"/>
            <a:ext cx="4343400" cy="3425081"/>
          </a:xfrm>
          <a:prstGeom prst="rect">
            <a:avLst/>
          </a:prstGeom>
          <a:noFill/>
          <a:ln w="38100">
            <a:solidFill>
              <a:schemeClr val="bg1"/>
            </a:solidFill>
          </a:ln>
        </p:spPr>
      </p:pic>
      <p:sp>
        <p:nvSpPr>
          <p:cNvPr id="9" name="TextBox 8"/>
          <p:cNvSpPr txBox="1"/>
          <p:nvPr/>
        </p:nvSpPr>
        <p:spPr>
          <a:xfrm>
            <a:off x="4953000" y="3200400"/>
            <a:ext cx="4038600" cy="3139321"/>
          </a:xfrm>
          <a:prstGeom prst="rect">
            <a:avLst/>
          </a:prstGeom>
          <a:solidFill>
            <a:schemeClr val="tx1">
              <a:alpha val="88000"/>
            </a:schemeClr>
          </a:solidFill>
        </p:spPr>
        <p:txBody>
          <a:bodyPr wrap="square" rtlCol="0">
            <a:spAutoFit/>
          </a:bodyPr>
          <a:lstStyle/>
          <a:p>
            <a:pPr>
              <a:buFont typeface="Arial" pitchFamily="34" charset="0"/>
              <a:buChar char="•"/>
            </a:pPr>
            <a:r>
              <a:rPr lang="en-US" dirty="0" smtClean="0">
                <a:solidFill>
                  <a:schemeClr val="bg1"/>
                </a:solidFill>
                <a:latin typeface="Cooper Black" pitchFamily="18" charset="0"/>
              </a:rPr>
              <a:t> Ballista = Fires bolts (large arrows) meant to attack personnel</a:t>
            </a:r>
          </a:p>
          <a:p>
            <a:pPr>
              <a:buFont typeface="Arial" pitchFamily="34" charset="0"/>
              <a:buChar char="•"/>
            </a:pPr>
            <a:r>
              <a:rPr lang="en-US" dirty="0" smtClean="0">
                <a:solidFill>
                  <a:schemeClr val="bg1"/>
                </a:solidFill>
                <a:latin typeface="Cooper Black" pitchFamily="18" charset="0"/>
              </a:rPr>
              <a:t> </a:t>
            </a:r>
            <a:r>
              <a:rPr lang="en-US" dirty="0" err="1" smtClean="0">
                <a:solidFill>
                  <a:schemeClr val="bg1"/>
                </a:solidFill>
                <a:latin typeface="Cooper Black" pitchFamily="18" charset="0"/>
              </a:rPr>
              <a:t>Onager</a:t>
            </a:r>
            <a:r>
              <a:rPr lang="en-US" dirty="0" smtClean="0">
                <a:solidFill>
                  <a:schemeClr val="bg1"/>
                </a:solidFill>
                <a:latin typeface="Cooper Black" pitchFamily="18" charset="0"/>
              </a:rPr>
              <a:t> = Throws medium stones at buildings, walls, or gates.</a:t>
            </a:r>
          </a:p>
          <a:p>
            <a:pPr>
              <a:buFont typeface="Arial" pitchFamily="34" charset="0"/>
              <a:buChar char="•"/>
            </a:pPr>
            <a:r>
              <a:rPr lang="en-US" dirty="0" smtClean="0">
                <a:solidFill>
                  <a:schemeClr val="bg1"/>
                </a:solidFill>
                <a:latin typeface="Cooper Black" pitchFamily="18" charset="0"/>
              </a:rPr>
              <a:t> </a:t>
            </a:r>
            <a:r>
              <a:rPr lang="en-US" dirty="0" err="1" smtClean="0">
                <a:solidFill>
                  <a:schemeClr val="bg1"/>
                </a:solidFill>
                <a:latin typeface="Cooper Black" pitchFamily="18" charset="0"/>
              </a:rPr>
              <a:t>Mangonel</a:t>
            </a:r>
            <a:r>
              <a:rPr lang="en-US" dirty="0" smtClean="0">
                <a:solidFill>
                  <a:schemeClr val="bg1"/>
                </a:solidFill>
                <a:latin typeface="Cooper Black" pitchFamily="18" charset="0"/>
              </a:rPr>
              <a:t> = Hurls stones at either people or small buildings.</a:t>
            </a:r>
          </a:p>
          <a:p>
            <a:pPr>
              <a:buFont typeface="Arial" pitchFamily="34" charset="0"/>
              <a:buChar char="•"/>
            </a:pPr>
            <a:r>
              <a:rPr lang="en-US" dirty="0" smtClean="0">
                <a:solidFill>
                  <a:schemeClr val="bg1"/>
                </a:solidFill>
                <a:latin typeface="Cooper Black" pitchFamily="18" charset="0"/>
              </a:rPr>
              <a:t> Trebuchet = Sends boulders long distances to destroy enemy towns</a:t>
            </a:r>
            <a:endParaRPr lang="en-US" dirty="0">
              <a:solidFill>
                <a:schemeClr val="bg1"/>
              </a:solidFill>
              <a:latin typeface="Cooper Black" pitchFamily="18"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6" name="Picture 4" descr="ruins architecture sepia historical Roman Empire  / 1920x1080 Wallpaper"/>
          <p:cNvPicPr>
            <a:picLocks noChangeAspect="1" noChangeArrowheads="1"/>
          </p:cNvPicPr>
          <p:nvPr/>
        </p:nvPicPr>
        <p:blipFill>
          <a:blip r:embed="rId3" cstate="print"/>
          <a:srcRect r="25000"/>
          <a:stretch>
            <a:fillRect/>
          </a:stretch>
        </p:blipFill>
        <p:spPr bwMode="auto">
          <a:xfrm>
            <a:off x="0" y="0"/>
            <a:ext cx="9144000" cy="6858000"/>
          </a:xfrm>
          <a:prstGeom prst="rect">
            <a:avLst/>
          </a:prstGeom>
          <a:noFill/>
        </p:spPr>
      </p:pic>
      <p:sp>
        <p:nvSpPr>
          <p:cNvPr id="6" name="TextBox 5"/>
          <p:cNvSpPr txBox="1"/>
          <p:nvPr/>
        </p:nvSpPr>
        <p:spPr>
          <a:xfrm>
            <a:off x="914400" y="304800"/>
            <a:ext cx="3200400" cy="1323439"/>
          </a:xfrm>
          <a:prstGeom prst="rect">
            <a:avLst/>
          </a:prstGeom>
          <a:noFill/>
        </p:spPr>
        <p:txBody>
          <a:bodyPr wrap="square" rtlCol="0">
            <a:spAutoFit/>
          </a:bodyPr>
          <a:lstStyle/>
          <a:p>
            <a:pPr algn="ctr"/>
            <a:r>
              <a:rPr lang="en-US" sz="4000" dirty="0" smtClean="0">
                <a:latin typeface="Cooper Black" pitchFamily="18" charset="0"/>
              </a:rPr>
              <a:t>The Ballista</a:t>
            </a:r>
            <a:endParaRPr lang="en-US" sz="4000" dirty="0">
              <a:latin typeface="Cooper Black" pitchFamily="18" charset="0"/>
            </a:endParaRPr>
          </a:p>
        </p:txBody>
      </p:sp>
      <p:pic>
        <p:nvPicPr>
          <p:cNvPr id="18442" name="Picture 10" descr="http://www.cs.cmu.edu/afs/cs/project/edrc-ballista/www/pics/ballist1.gif"/>
          <p:cNvPicPr>
            <a:picLocks noChangeAspect="1" noChangeArrowheads="1"/>
          </p:cNvPicPr>
          <p:nvPr/>
        </p:nvPicPr>
        <p:blipFill>
          <a:blip r:embed="rId4" cstate="print"/>
          <a:srcRect/>
          <a:stretch>
            <a:fillRect/>
          </a:stretch>
        </p:blipFill>
        <p:spPr bwMode="auto">
          <a:xfrm>
            <a:off x="381000" y="2743200"/>
            <a:ext cx="4038600" cy="3424625"/>
          </a:xfrm>
          <a:prstGeom prst="rect">
            <a:avLst/>
          </a:prstGeom>
          <a:solidFill>
            <a:schemeClr val="bg1"/>
          </a:solidFill>
          <a:ln w="38100">
            <a:solidFill>
              <a:schemeClr val="tx1"/>
            </a:solidFill>
          </a:ln>
        </p:spPr>
      </p:pic>
      <p:sp>
        <p:nvSpPr>
          <p:cNvPr id="7" name="TextBox 6"/>
          <p:cNvSpPr txBox="1"/>
          <p:nvPr/>
        </p:nvSpPr>
        <p:spPr>
          <a:xfrm>
            <a:off x="5105400" y="838200"/>
            <a:ext cx="3200400" cy="1477328"/>
          </a:xfrm>
          <a:prstGeom prst="rect">
            <a:avLst/>
          </a:prstGeom>
          <a:solidFill>
            <a:schemeClr val="bg1">
              <a:alpha val="70000"/>
            </a:schemeClr>
          </a:solidFill>
          <a:ln w="38100">
            <a:solidFill>
              <a:schemeClr val="tx1"/>
            </a:solidFill>
          </a:ln>
        </p:spPr>
        <p:txBody>
          <a:bodyPr wrap="square" rtlCol="0">
            <a:spAutoFit/>
          </a:bodyPr>
          <a:lstStyle/>
          <a:p>
            <a:pPr algn="ctr"/>
            <a:r>
              <a:rPr lang="en-US" u="sng" dirty="0" smtClean="0">
                <a:latin typeface="Cooper Black" pitchFamily="18" charset="0"/>
              </a:rPr>
              <a:t>Statistics</a:t>
            </a:r>
          </a:p>
          <a:p>
            <a:pPr>
              <a:buFont typeface="Arial" pitchFamily="34" charset="0"/>
              <a:buChar char="•"/>
            </a:pPr>
            <a:r>
              <a:rPr lang="en-US" dirty="0" smtClean="0">
                <a:latin typeface="Cooper Black" pitchFamily="18" charset="0"/>
              </a:rPr>
              <a:t> Max Range = 500 m</a:t>
            </a:r>
          </a:p>
          <a:p>
            <a:pPr>
              <a:buFont typeface="Arial" pitchFamily="34" charset="0"/>
              <a:buChar char="•"/>
            </a:pPr>
            <a:r>
              <a:rPr lang="en-US" dirty="0" smtClean="0">
                <a:latin typeface="Cooper Black" pitchFamily="18" charset="0"/>
              </a:rPr>
              <a:t> Effective Range = 300 m</a:t>
            </a:r>
          </a:p>
          <a:p>
            <a:pPr>
              <a:buFont typeface="Arial" pitchFamily="34" charset="0"/>
              <a:buChar char="•"/>
            </a:pPr>
            <a:r>
              <a:rPr lang="en-US" dirty="0" smtClean="0">
                <a:latin typeface="Cooper Black" pitchFamily="18" charset="0"/>
              </a:rPr>
              <a:t>Projectile = Bolt</a:t>
            </a:r>
          </a:p>
          <a:p>
            <a:pPr>
              <a:buFont typeface="Arial" pitchFamily="34" charset="0"/>
              <a:buChar char="•"/>
            </a:pPr>
            <a:r>
              <a:rPr lang="en-US" dirty="0" smtClean="0">
                <a:latin typeface="Cooper Black" pitchFamily="18" charset="0"/>
              </a:rPr>
              <a:t> Target = Personnel</a:t>
            </a:r>
            <a:endParaRPr lang="en-US" dirty="0">
              <a:latin typeface="Cooper Black" pitchFamily="18" charset="0"/>
            </a:endParaRPr>
          </a:p>
        </p:txBody>
      </p:sp>
      <p:sp>
        <p:nvSpPr>
          <p:cNvPr id="8" name="TextBox 7"/>
          <p:cNvSpPr txBox="1"/>
          <p:nvPr/>
        </p:nvSpPr>
        <p:spPr>
          <a:xfrm>
            <a:off x="4876800" y="3124200"/>
            <a:ext cx="3886200" cy="2585323"/>
          </a:xfrm>
          <a:prstGeom prst="rect">
            <a:avLst/>
          </a:prstGeom>
          <a:solidFill>
            <a:schemeClr val="bg1">
              <a:alpha val="70000"/>
            </a:schemeClr>
          </a:solidFill>
          <a:ln w="38100">
            <a:solidFill>
              <a:schemeClr val="tx1"/>
            </a:solidFill>
          </a:ln>
        </p:spPr>
        <p:txBody>
          <a:bodyPr wrap="square" rtlCol="0">
            <a:spAutoFit/>
          </a:bodyPr>
          <a:lstStyle/>
          <a:p>
            <a:pPr>
              <a:buFont typeface="Arial" pitchFamily="34" charset="0"/>
              <a:buChar char="•"/>
            </a:pPr>
            <a:r>
              <a:rPr lang="en-US" dirty="0" smtClean="0"/>
              <a:t> </a:t>
            </a:r>
            <a:r>
              <a:rPr lang="en-US" dirty="0" smtClean="0">
                <a:latin typeface="Cooper Black" pitchFamily="18" charset="0"/>
              </a:rPr>
              <a:t>Earliest form was seen circa 400 BC, invented for Dionysus the ruler of Syracuse</a:t>
            </a:r>
          </a:p>
          <a:p>
            <a:pPr>
              <a:buFont typeface="Arial" pitchFamily="34" charset="0"/>
              <a:buChar char="•"/>
            </a:pPr>
            <a:r>
              <a:rPr lang="en-US" dirty="0" smtClean="0">
                <a:latin typeface="Cooper Black" pitchFamily="18" charset="0"/>
              </a:rPr>
              <a:t>Fired large arrows or small spears known as bolts</a:t>
            </a:r>
          </a:p>
          <a:p>
            <a:pPr>
              <a:buFont typeface="Arial" pitchFamily="34" charset="0"/>
              <a:buChar char="•"/>
            </a:pPr>
            <a:r>
              <a:rPr lang="en-US" dirty="0" smtClean="0">
                <a:latin typeface="Cooper Black" pitchFamily="18" charset="0"/>
              </a:rPr>
              <a:t> Became most common in the Roman Empire, they even had a chariot mounted one called a </a:t>
            </a:r>
            <a:r>
              <a:rPr lang="en-US" dirty="0" err="1" smtClean="0">
                <a:latin typeface="Cooper Black" pitchFamily="18" charset="0"/>
              </a:rPr>
              <a:t>carroballista</a:t>
            </a:r>
            <a:r>
              <a:rPr lang="en-US" dirty="0" smtClean="0">
                <a:latin typeface="Cooper Black" pitchFamily="18" charset="0"/>
              </a:rPr>
              <a:t>.</a:t>
            </a:r>
            <a:endParaRPr lang="en-US" dirty="0">
              <a:latin typeface="Cooper Black" pitchFamily="18"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architecture Rome Italy coliseum  / 1920x1200 Wallpaper"/>
          <p:cNvPicPr>
            <a:picLocks noChangeAspect="1" noChangeArrowheads="1"/>
          </p:cNvPicPr>
          <p:nvPr/>
        </p:nvPicPr>
        <p:blipFill>
          <a:blip r:embed="rId3" cstate="print"/>
          <a:srcRect r="12000"/>
          <a:stretch>
            <a:fillRect/>
          </a:stretch>
        </p:blipFill>
        <p:spPr bwMode="auto">
          <a:xfrm>
            <a:off x="0" y="0"/>
            <a:ext cx="9186672" cy="6858000"/>
          </a:xfrm>
          <a:prstGeom prst="rect">
            <a:avLst/>
          </a:prstGeom>
          <a:noFill/>
        </p:spPr>
      </p:pic>
      <p:pic>
        <p:nvPicPr>
          <p:cNvPr id="5" name="Picture 4" descr="http://www.legionxxiv.org/catapulta/balonagertunis.jpg"/>
          <p:cNvPicPr>
            <a:picLocks noChangeAspect="1" noChangeArrowheads="1"/>
          </p:cNvPicPr>
          <p:nvPr/>
        </p:nvPicPr>
        <p:blipFill>
          <a:blip r:embed="rId4" cstate="print"/>
          <a:srcRect/>
          <a:stretch>
            <a:fillRect/>
          </a:stretch>
        </p:blipFill>
        <p:spPr bwMode="auto">
          <a:xfrm>
            <a:off x="457200" y="2743200"/>
            <a:ext cx="4230624" cy="3657600"/>
          </a:xfrm>
          <a:prstGeom prst="rect">
            <a:avLst/>
          </a:prstGeom>
          <a:noFill/>
          <a:ln w="38100">
            <a:solidFill>
              <a:schemeClr val="tx1"/>
            </a:solidFill>
          </a:ln>
        </p:spPr>
      </p:pic>
      <p:sp>
        <p:nvSpPr>
          <p:cNvPr id="6" name="TextBox 5"/>
          <p:cNvSpPr txBox="1"/>
          <p:nvPr/>
        </p:nvSpPr>
        <p:spPr>
          <a:xfrm>
            <a:off x="990600" y="685800"/>
            <a:ext cx="3276600" cy="1477328"/>
          </a:xfrm>
          <a:prstGeom prst="rect">
            <a:avLst/>
          </a:prstGeom>
          <a:solidFill>
            <a:schemeClr val="bg1">
              <a:alpha val="70000"/>
            </a:schemeClr>
          </a:solidFill>
          <a:ln w="38100">
            <a:solidFill>
              <a:schemeClr val="tx1"/>
            </a:solidFill>
          </a:ln>
        </p:spPr>
        <p:txBody>
          <a:bodyPr wrap="square" rtlCol="0">
            <a:spAutoFit/>
          </a:bodyPr>
          <a:lstStyle/>
          <a:p>
            <a:pPr algn="ctr"/>
            <a:r>
              <a:rPr lang="en-US" u="sng" dirty="0" smtClean="0">
                <a:latin typeface="Cooper Black" pitchFamily="18" charset="0"/>
              </a:rPr>
              <a:t>Statistics</a:t>
            </a:r>
          </a:p>
          <a:p>
            <a:pPr>
              <a:buFont typeface="Arial" pitchFamily="34" charset="0"/>
              <a:buChar char="•"/>
            </a:pPr>
            <a:r>
              <a:rPr lang="en-US" dirty="0" smtClean="0">
                <a:latin typeface="Cooper Black" pitchFamily="18" charset="0"/>
              </a:rPr>
              <a:t> Max Range = 300 m</a:t>
            </a:r>
          </a:p>
          <a:p>
            <a:pPr>
              <a:buFont typeface="Arial" pitchFamily="34" charset="0"/>
              <a:buChar char="•"/>
            </a:pPr>
            <a:r>
              <a:rPr lang="en-US" dirty="0" smtClean="0">
                <a:latin typeface="Cooper Black" pitchFamily="18" charset="0"/>
              </a:rPr>
              <a:t>Effective Range = 250 m</a:t>
            </a:r>
          </a:p>
          <a:p>
            <a:pPr>
              <a:buFont typeface="Arial" pitchFamily="34" charset="0"/>
              <a:buChar char="•"/>
            </a:pPr>
            <a:r>
              <a:rPr lang="en-US" dirty="0" smtClean="0">
                <a:latin typeface="Cooper Black" pitchFamily="18" charset="0"/>
              </a:rPr>
              <a:t> Projectile = Stone (70kg)</a:t>
            </a:r>
          </a:p>
          <a:p>
            <a:pPr>
              <a:buFont typeface="Arial" pitchFamily="34" charset="0"/>
              <a:buChar char="•"/>
            </a:pPr>
            <a:r>
              <a:rPr lang="en-US" dirty="0" smtClean="0">
                <a:latin typeface="Cooper Black" pitchFamily="18" charset="0"/>
              </a:rPr>
              <a:t> Target = Fortifications</a:t>
            </a:r>
            <a:endParaRPr lang="en-US" dirty="0">
              <a:latin typeface="Cooper Black" pitchFamily="18" charset="0"/>
            </a:endParaRPr>
          </a:p>
        </p:txBody>
      </p:sp>
      <p:sp>
        <p:nvSpPr>
          <p:cNvPr id="7" name="TextBox 6"/>
          <p:cNvSpPr txBox="1"/>
          <p:nvPr/>
        </p:nvSpPr>
        <p:spPr>
          <a:xfrm>
            <a:off x="4724400" y="914400"/>
            <a:ext cx="4114800" cy="707886"/>
          </a:xfrm>
          <a:prstGeom prst="rect">
            <a:avLst/>
          </a:prstGeom>
          <a:noFill/>
        </p:spPr>
        <p:txBody>
          <a:bodyPr wrap="square" rtlCol="0">
            <a:spAutoFit/>
          </a:bodyPr>
          <a:lstStyle/>
          <a:p>
            <a:pPr algn="ctr"/>
            <a:r>
              <a:rPr lang="en-US" sz="4000" dirty="0" smtClean="0">
                <a:solidFill>
                  <a:schemeClr val="bg1"/>
                </a:solidFill>
                <a:latin typeface="Cooper Black" pitchFamily="18" charset="0"/>
              </a:rPr>
              <a:t>The </a:t>
            </a:r>
            <a:r>
              <a:rPr lang="en-US" sz="4000" dirty="0" err="1" smtClean="0">
                <a:solidFill>
                  <a:schemeClr val="bg1"/>
                </a:solidFill>
                <a:latin typeface="Cooper Black" pitchFamily="18" charset="0"/>
              </a:rPr>
              <a:t>Onager</a:t>
            </a:r>
            <a:endParaRPr lang="en-US" sz="4000" dirty="0">
              <a:solidFill>
                <a:schemeClr val="bg1"/>
              </a:solidFill>
              <a:latin typeface="Cooper Black" pitchFamily="18" charset="0"/>
            </a:endParaRPr>
          </a:p>
        </p:txBody>
      </p:sp>
      <p:sp>
        <p:nvSpPr>
          <p:cNvPr id="10" name="TextBox 9"/>
          <p:cNvSpPr txBox="1"/>
          <p:nvPr/>
        </p:nvSpPr>
        <p:spPr>
          <a:xfrm>
            <a:off x="5181600" y="2286000"/>
            <a:ext cx="3657600" cy="3416320"/>
          </a:xfrm>
          <a:prstGeom prst="rect">
            <a:avLst/>
          </a:prstGeom>
          <a:solidFill>
            <a:schemeClr val="bg1">
              <a:alpha val="70000"/>
            </a:schemeClr>
          </a:solidFill>
          <a:ln w="38100">
            <a:solidFill>
              <a:schemeClr val="tx1"/>
            </a:solidFill>
          </a:ln>
        </p:spPr>
        <p:txBody>
          <a:bodyPr wrap="square" rtlCol="0">
            <a:spAutoFit/>
          </a:bodyPr>
          <a:lstStyle/>
          <a:p>
            <a:pPr>
              <a:buFont typeface="Arial" pitchFamily="34" charset="0"/>
              <a:buChar char="•"/>
            </a:pPr>
            <a:r>
              <a:rPr lang="en-US" dirty="0" smtClean="0">
                <a:latin typeface="Cooper Black" pitchFamily="18" charset="0"/>
              </a:rPr>
              <a:t> An original Roman design, it used a sling to hurl large stones at buildings or forts</a:t>
            </a:r>
          </a:p>
          <a:p>
            <a:pPr>
              <a:buFont typeface="Arial" pitchFamily="34" charset="0"/>
              <a:buChar char="•"/>
            </a:pPr>
            <a:r>
              <a:rPr lang="en-US" dirty="0" smtClean="0">
                <a:latin typeface="Cooper Black" pitchFamily="18" charset="0"/>
              </a:rPr>
              <a:t> It would have made its debut on the battlefield well after the ballista was in use</a:t>
            </a:r>
          </a:p>
          <a:p>
            <a:pPr>
              <a:buFont typeface="Arial" pitchFamily="34" charset="0"/>
              <a:buChar char="•"/>
            </a:pPr>
            <a:r>
              <a:rPr lang="en-US" dirty="0" smtClean="0">
                <a:latin typeface="Cooper Black" pitchFamily="18" charset="0"/>
              </a:rPr>
              <a:t> The first siege engine designed to destroy buildings</a:t>
            </a:r>
          </a:p>
          <a:p>
            <a:pPr>
              <a:buFont typeface="Arial" pitchFamily="34" charset="0"/>
              <a:buChar char="•"/>
            </a:pPr>
            <a:r>
              <a:rPr lang="en-US" dirty="0" smtClean="0">
                <a:latin typeface="Cooper Black" pitchFamily="18" charset="0"/>
              </a:rPr>
              <a:t>The predecessor to what would be known as the </a:t>
            </a:r>
            <a:r>
              <a:rPr lang="en-US" dirty="0" err="1" smtClean="0">
                <a:latin typeface="Cooper Black" pitchFamily="18" charset="0"/>
              </a:rPr>
              <a:t>mangonel</a:t>
            </a:r>
            <a:r>
              <a:rPr lang="en-US" dirty="0" smtClean="0">
                <a:latin typeface="Cooper Black" pitchFamily="18" charset="0"/>
              </a:rPr>
              <a:t> in the Medieval Period.</a:t>
            </a:r>
            <a:endParaRPr lang="en-US" dirty="0">
              <a:latin typeface="Cooper Black" pitchFamily="18"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castles  / 1600x1200 Wallpaper"/>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sp>
        <p:nvSpPr>
          <p:cNvPr id="6" name="TextBox 5"/>
          <p:cNvSpPr txBox="1"/>
          <p:nvPr/>
        </p:nvSpPr>
        <p:spPr>
          <a:xfrm>
            <a:off x="6096000" y="304800"/>
            <a:ext cx="2895600" cy="1323439"/>
          </a:xfrm>
          <a:prstGeom prst="rect">
            <a:avLst/>
          </a:prstGeom>
          <a:noFill/>
        </p:spPr>
        <p:txBody>
          <a:bodyPr wrap="square" rtlCol="0">
            <a:spAutoFit/>
          </a:bodyPr>
          <a:lstStyle/>
          <a:p>
            <a:pPr algn="ctr"/>
            <a:r>
              <a:rPr lang="en-US" sz="4000" dirty="0" smtClean="0">
                <a:latin typeface="Cooper Black" pitchFamily="18" charset="0"/>
              </a:rPr>
              <a:t>The </a:t>
            </a:r>
            <a:r>
              <a:rPr lang="en-US" sz="4000" dirty="0" err="1" smtClean="0">
                <a:latin typeface="Cooper Black" pitchFamily="18" charset="0"/>
              </a:rPr>
              <a:t>Mangonel</a:t>
            </a:r>
            <a:endParaRPr lang="en-US" sz="4000" dirty="0">
              <a:latin typeface="Cooper Black" pitchFamily="18" charset="0"/>
            </a:endParaRPr>
          </a:p>
        </p:txBody>
      </p:sp>
      <p:pic>
        <p:nvPicPr>
          <p:cNvPr id="17412" name="Picture 4" descr="http://1.bp.blogspot.com/_CiARj4w8LEk/SjrVvJUgrFI/AAAAAAAAAdg/FdlkIczs1Ag/s400/mangonel.jpg"/>
          <p:cNvPicPr>
            <a:picLocks noChangeAspect="1" noChangeArrowheads="1"/>
          </p:cNvPicPr>
          <p:nvPr/>
        </p:nvPicPr>
        <p:blipFill>
          <a:blip r:embed="rId4" cstate="print"/>
          <a:srcRect/>
          <a:stretch>
            <a:fillRect/>
          </a:stretch>
        </p:blipFill>
        <p:spPr bwMode="auto">
          <a:xfrm>
            <a:off x="5029200" y="2514600"/>
            <a:ext cx="3810000" cy="2524126"/>
          </a:xfrm>
          <a:prstGeom prst="rect">
            <a:avLst/>
          </a:prstGeom>
          <a:noFill/>
          <a:ln w="38100">
            <a:solidFill>
              <a:schemeClr val="tx1"/>
            </a:solidFill>
          </a:ln>
        </p:spPr>
      </p:pic>
      <p:sp>
        <p:nvSpPr>
          <p:cNvPr id="7" name="TextBox 6"/>
          <p:cNvSpPr txBox="1"/>
          <p:nvPr/>
        </p:nvSpPr>
        <p:spPr>
          <a:xfrm>
            <a:off x="381000" y="381000"/>
            <a:ext cx="3733800" cy="1477328"/>
          </a:xfrm>
          <a:prstGeom prst="rect">
            <a:avLst/>
          </a:prstGeom>
          <a:solidFill>
            <a:schemeClr val="bg1">
              <a:alpha val="70000"/>
            </a:schemeClr>
          </a:solidFill>
          <a:ln w="38100">
            <a:solidFill>
              <a:schemeClr val="tx1"/>
            </a:solidFill>
          </a:ln>
        </p:spPr>
        <p:txBody>
          <a:bodyPr wrap="square" rtlCol="0">
            <a:spAutoFit/>
          </a:bodyPr>
          <a:lstStyle/>
          <a:p>
            <a:pPr algn="ctr"/>
            <a:r>
              <a:rPr lang="en-US" u="sng" dirty="0" smtClean="0">
                <a:latin typeface="Cooper Black" pitchFamily="18" charset="0"/>
              </a:rPr>
              <a:t>Statistics</a:t>
            </a:r>
          </a:p>
          <a:p>
            <a:pPr>
              <a:buFont typeface="Arial" pitchFamily="34" charset="0"/>
              <a:buChar char="•"/>
            </a:pPr>
            <a:r>
              <a:rPr lang="en-US" dirty="0" smtClean="0">
                <a:latin typeface="Cooper Black" pitchFamily="18" charset="0"/>
              </a:rPr>
              <a:t> Max Range =  400m</a:t>
            </a:r>
          </a:p>
          <a:p>
            <a:pPr>
              <a:buFont typeface="Arial" pitchFamily="34" charset="0"/>
              <a:buChar char="•"/>
            </a:pPr>
            <a:r>
              <a:rPr lang="en-US" dirty="0" smtClean="0">
                <a:latin typeface="Cooper Black" pitchFamily="18" charset="0"/>
              </a:rPr>
              <a:t> Effective Range = 350m</a:t>
            </a:r>
          </a:p>
          <a:p>
            <a:pPr>
              <a:buFont typeface="Arial" pitchFamily="34" charset="0"/>
              <a:buChar char="•"/>
            </a:pPr>
            <a:r>
              <a:rPr lang="en-US" dirty="0" smtClean="0">
                <a:latin typeface="Cooper Black" pitchFamily="18" charset="0"/>
              </a:rPr>
              <a:t> Projectile = Stones, Boulders</a:t>
            </a:r>
          </a:p>
          <a:p>
            <a:pPr>
              <a:buFont typeface="Arial" pitchFamily="34" charset="0"/>
              <a:buChar char="•"/>
            </a:pPr>
            <a:r>
              <a:rPr lang="en-US" dirty="0" smtClean="0">
                <a:latin typeface="Cooper Black" pitchFamily="18" charset="0"/>
              </a:rPr>
              <a:t> Target = Personnel, Buildings</a:t>
            </a:r>
            <a:endParaRPr lang="en-US" dirty="0">
              <a:latin typeface="Cooper Black" pitchFamily="18" charset="0"/>
            </a:endParaRPr>
          </a:p>
        </p:txBody>
      </p:sp>
      <p:sp>
        <p:nvSpPr>
          <p:cNvPr id="8" name="TextBox 7"/>
          <p:cNvSpPr txBox="1"/>
          <p:nvPr/>
        </p:nvSpPr>
        <p:spPr>
          <a:xfrm>
            <a:off x="609600" y="2514600"/>
            <a:ext cx="3124200" cy="3416320"/>
          </a:xfrm>
          <a:prstGeom prst="rect">
            <a:avLst/>
          </a:prstGeom>
          <a:solidFill>
            <a:schemeClr val="bg1">
              <a:alpha val="70000"/>
            </a:schemeClr>
          </a:solidFill>
          <a:ln w="38100">
            <a:solidFill>
              <a:schemeClr val="tx1"/>
            </a:solidFill>
          </a:ln>
        </p:spPr>
        <p:txBody>
          <a:bodyPr wrap="square" rtlCol="0">
            <a:spAutoFit/>
          </a:bodyPr>
          <a:lstStyle/>
          <a:p>
            <a:pPr>
              <a:buFont typeface="Arial" pitchFamily="34" charset="0"/>
              <a:buChar char="•"/>
            </a:pPr>
            <a:r>
              <a:rPr lang="en-US" dirty="0" smtClean="0">
                <a:latin typeface="Cooper Black" pitchFamily="18" charset="0"/>
              </a:rPr>
              <a:t> Was invented in the 12</a:t>
            </a:r>
            <a:r>
              <a:rPr lang="en-US" baseline="30000" dirty="0" smtClean="0">
                <a:latin typeface="Cooper Black" pitchFamily="18" charset="0"/>
              </a:rPr>
              <a:t>th</a:t>
            </a:r>
            <a:r>
              <a:rPr lang="en-US" dirty="0" smtClean="0">
                <a:latin typeface="Cooper Black" pitchFamily="18" charset="0"/>
              </a:rPr>
              <a:t> century, brother to the </a:t>
            </a:r>
            <a:r>
              <a:rPr lang="en-US" dirty="0" err="1" smtClean="0">
                <a:latin typeface="Cooper Black" pitchFamily="18" charset="0"/>
              </a:rPr>
              <a:t>Onager</a:t>
            </a:r>
            <a:endParaRPr lang="en-US" dirty="0" smtClean="0">
              <a:latin typeface="Cooper Black" pitchFamily="18" charset="0"/>
            </a:endParaRPr>
          </a:p>
          <a:p>
            <a:pPr>
              <a:buFont typeface="Arial" pitchFamily="34" charset="0"/>
              <a:buChar char="•"/>
            </a:pPr>
            <a:r>
              <a:rPr lang="en-US" dirty="0" smtClean="0">
                <a:latin typeface="Cooper Black" pitchFamily="18" charset="0"/>
              </a:rPr>
              <a:t> Its design used a spoon instead of a sling, could apply different ammunition </a:t>
            </a:r>
          </a:p>
          <a:p>
            <a:pPr>
              <a:buFont typeface="Arial" pitchFamily="34" charset="0"/>
              <a:buChar char="•"/>
            </a:pPr>
            <a:r>
              <a:rPr lang="en-US" dirty="0" smtClean="0">
                <a:latin typeface="Cooper Black" pitchFamily="18" charset="0"/>
              </a:rPr>
              <a:t> The spoon could fire almost anything: spears, stones,  a large boulder, fire pots, bodies, heads, etc</a:t>
            </a:r>
            <a:endParaRPr lang="en-US" dirty="0">
              <a:latin typeface="Cooper Black" pitchFamily="18"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castles architecture bridges buildings Bodia Castle bodiam castle  / 1600x1200 Wallpaper"/>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sp>
        <p:nvSpPr>
          <p:cNvPr id="5" name="TextBox 4"/>
          <p:cNvSpPr txBox="1"/>
          <p:nvPr/>
        </p:nvSpPr>
        <p:spPr>
          <a:xfrm>
            <a:off x="1981200" y="152400"/>
            <a:ext cx="5257800" cy="707886"/>
          </a:xfrm>
          <a:prstGeom prst="rect">
            <a:avLst/>
          </a:prstGeom>
          <a:noFill/>
        </p:spPr>
        <p:txBody>
          <a:bodyPr wrap="square" rtlCol="0">
            <a:spAutoFit/>
          </a:bodyPr>
          <a:lstStyle/>
          <a:p>
            <a:pPr algn="ctr"/>
            <a:r>
              <a:rPr lang="en-US" sz="4000" dirty="0" smtClean="0">
                <a:latin typeface="Cooper Black" pitchFamily="18" charset="0"/>
              </a:rPr>
              <a:t>The Trebuchet</a:t>
            </a:r>
            <a:endParaRPr lang="en-US" sz="4000" dirty="0">
              <a:latin typeface="Cooper Black" pitchFamily="18" charset="0"/>
            </a:endParaRPr>
          </a:p>
        </p:txBody>
      </p:sp>
      <p:pic>
        <p:nvPicPr>
          <p:cNvPr id="15366" name="Picture 6" descr="http://medievalreader.files.wordpress.com/2011/08/trebuchet_copy.jpg"/>
          <p:cNvPicPr>
            <a:picLocks noChangeAspect="1" noChangeArrowheads="1"/>
          </p:cNvPicPr>
          <p:nvPr/>
        </p:nvPicPr>
        <p:blipFill>
          <a:blip r:embed="rId4" cstate="print"/>
          <a:srcRect/>
          <a:stretch>
            <a:fillRect/>
          </a:stretch>
        </p:blipFill>
        <p:spPr bwMode="auto">
          <a:xfrm>
            <a:off x="533400" y="1371600"/>
            <a:ext cx="3785091" cy="4648200"/>
          </a:xfrm>
          <a:prstGeom prst="rect">
            <a:avLst/>
          </a:prstGeom>
          <a:noFill/>
          <a:ln w="38100">
            <a:solidFill>
              <a:schemeClr val="tx1"/>
            </a:solidFill>
          </a:ln>
        </p:spPr>
      </p:pic>
      <p:sp>
        <p:nvSpPr>
          <p:cNvPr id="7" name="TextBox 6"/>
          <p:cNvSpPr txBox="1"/>
          <p:nvPr/>
        </p:nvSpPr>
        <p:spPr>
          <a:xfrm>
            <a:off x="4876800" y="838200"/>
            <a:ext cx="3657600" cy="1477328"/>
          </a:xfrm>
          <a:prstGeom prst="rect">
            <a:avLst/>
          </a:prstGeom>
          <a:solidFill>
            <a:schemeClr val="bg1">
              <a:alpha val="70000"/>
            </a:schemeClr>
          </a:solidFill>
          <a:ln w="38100">
            <a:solidFill>
              <a:schemeClr val="tx1"/>
            </a:solidFill>
          </a:ln>
        </p:spPr>
        <p:txBody>
          <a:bodyPr wrap="square" rtlCol="0">
            <a:spAutoFit/>
          </a:bodyPr>
          <a:lstStyle/>
          <a:p>
            <a:pPr algn="ctr"/>
            <a:r>
              <a:rPr lang="en-US" u="sng" dirty="0" smtClean="0">
                <a:latin typeface="Cooper Black" pitchFamily="18" charset="0"/>
              </a:rPr>
              <a:t>Statistics</a:t>
            </a:r>
          </a:p>
          <a:p>
            <a:pPr>
              <a:buFont typeface="Arial" pitchFamily="34" charset="0"/>
              <a:buChar char="•"/>
            </a:pPr>
            <a:r>
              <a:rPr lang="en-US" dirty="0" smtClean="0">
                <a:latin typeface="Cooper Black" pitchFamily="18" charset="0"/>
              </a:rPr>
              <a:t> Max Range = 700+ m</a:t>
            </a:r>
          </a:p>
          <a:p>
            <a:pPr>
              <a:buFont typeface="Arial" pitchFamily="34" charset="0"/>
              <a:buChar char="•"/>
            </a:pPr>
            <a:r>
              <a:rPr lang="en-US" dirty="0" smtClean="0">
                <a:latin typeface="Cooper Black" pitchFamily="18" charset="0"/>
              </a:rPr>
              <a:t> Effective Range = 700m</a:t>
            </a:r>
          </a:p>
          <a:p>
            <a:pPr>
              <a:buFont typeface="Arial" pitchFamily="34" charset="0"/>
              <a:buChar char="•"/>
            </a:pPr>
            <a:r>
              <a:rPr lang="en-US" dirty="0" smtClean="0">
                <a:latin typeface="Cooper Black" pitchFamily="18" charset="0"/>
              </a:rPr>
              <a:t> Projectile = Boulder</a:t>
            </a:r>
          </a:p>
          <a:p>
            <a:pPr>
              <a:buFont typeface="Arial" pitchFamily="34" charset="0"/>
              <a:buChar char="•"/>
            </a:pPr>
            <a:r>
              <a:rPr lang="en-US" dirty="0" smtClean="0">
                <a:latin typeface="Cooper Black" pitchFamily="18" charset="0"/>
              </a:rPr>
              <a:t> Target = Buildings</a:t>
            </a:r>
            <a:endParaRPr lang="en-US" dirty="0">
              <a:latin typeface="Cooper Black" pitchFamily="18" charset="0"/>
            </a:endParaRPr>
          </a:p>
        </p:txBody>
      </p:sp>
      <p:sp>
        <p:nvSpPr>
          <p:cNvPr id="9" name="TextBox 8"/>
          <p:cNvSpPr txBox="1"/>
          <p:nvPr/>
        </p:nvSpPr>
        <p:spPr>
          <a:xfrm>
            <a:off x="4876800" y="2590800"/>
            <a:ext cx="3657600" cy="3970318"/>
          </a:xfrm>
          <a:prstGeom prst="rect">
            <a:avLst/>
          </a:prstGeom>
          <a:solidFill>
            <a:schemeClr val="bg1">
              <a:alpha val="70000"/>
            </a:schemeClr>
          </a:solidFill>
          <a:ln w="38100">
            <a:solidFill>
              <a:schemeClr val="tx1"/>
            </a:solidFill>
          </a:ln>
        </p:spPr>
        <p:txBody>
          <a:bodyPr wrap="square" rtlCol="0">
            <a:spAutoFit/>
          </a:bodyPr>
          <a:lstStyle/>
          <a:p>
            <a:pPr>
              <a:buFont typeface="Arial" pitchFamily="34" charset="0"/>
              <a:buChar char="•"/>
            </a:pPr>
            <a:r>
              <a:rPr lang="en-US" dirty="0" smtClean="0">
                <a:latin typeface="Cooper Black" pitchFamily="18" charset="0"/>
              </a:rPr>
              <a:t> The trebuchet was the pinnacle of siege warfare during the Medieval Period</a:t>
            </a:r>
          </a:p>
          <a:p>
            <a:pPr>
              <a:buFont typeface="Arial" pitchFamily="34" charset="0"/>
              <a:buChar char="•"/>
            </a:pPr>
            <a:r>
              <a:rPr lang="en-US" dirty="0" smtClean="0">
                <a:latin typeface="Cooper Black" pitchFamily="18" charset="0"/>
              </a:rPr>
              <a:t> It could throw the largest loads the farthest to do the most damage of any other machine</a:t>
            </a:r>
          </a:p>
          <a:p>
            <a:pPr>
              <a:buFont typeface="Arial" pitchFamily="34" charset="0"/>
              <a:buChar char="•"/>
            </a:pPr>
            <a:r>
              <a:rPr lang="en-US" dirty="0" smtClean="0">
                <a:latin typeface="Cooper Black" pitchFamily="18" charset="0"/>
              </a:rPr>
              <a:t> Could be 20 – 30 ft at the rotation with a firing arm just as long</a:t>
            </a:r>
          </a:p>
          <a:p>
            <a:pPr>
              <a:buFont typeface="Arial" pitchFamily="34" charset="0"/>
              <a:buChar char="•"/>
            </a:pPr>
            <a:r>
              <a:rPr lang="en-US" dirty="0" smtClean="0">
                <a:latin typeface="Cooper Black" pitchFamily="18" charset="0"/>
              </a:rPr>
              <a:t> There was so much stress on the machine they had to be built at each siege individually</a:t>
            </a:r>
            <a:endParaRPr lang="en-US" dirty="0">
              <a:latin typeface="Cooper Black" pitchFamily="18"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8" descr="http://wallpaperswa.com/thumbnails/detail/20120316/castles%20tower%20fire%20horses%20cannons%20siege%20medieval%202%20total%20war%201600x1200%20wallpaper_www.wallpaperhi.com_10.jpg"/>
          <p:cNvPicPr>
            <a:picLocks noChangeAspect="1" noChangeArrowheads="1"/>
          </p:cNvPicPr>
          <p:nvPr/>
        </p:nvPicPr>
        <p:blipFill>
          <a:blip r:embed="rId2" cstate="print"/>
          <a:srcRect/>
          <a:stretch>
            <a:fillRect/>
          </a:stretch>
        </p:blipFill>
        <p:spPr bwMode="auto">
          <a:xfrm>
            <a:off x="0" y="0"/>
            <a:ext cx="9144000" cy="6858000"/>
          </a:xfrm>
          <a:prstGeom prst="rect">
            <a:avLst/>
          </a:prstGeom>
          <a:solidFill>
            <a:schemeClr val="bg1"/>
          </a:solidFill>
        </p:spPr>
      </p:pic>
      <p:sp>
        <p:nvSpPr>
          <p:cNvPr id="5" name="TextBox 4"/>
          <p:cNvSpPr txBox="1"/>
          <p:nvPr/>
        </p:nvSpPr>
        <p:spPr>
          <a:xfrm>
            <a:off x="1676400" y="457200"/>
            <a:ext cx="5791200" cy="707886"/>
          </a:xfrm>
          <a:prstGeom prst="rect">
            <a:avLst/>
          </a:prstGeom>
          <a:solidFill>
            <a:schemeClr val="bg1">
              <a:alpha val="70000"/>
            </a:schemeClr>
          </a:solidFill>
          <a:ln w="38100">
            <a:solidFill>
              <a:schemeClr val="tx1"/>
            </a:solidFill>
          </a:ln>
        </p:spPr>
        <p:txBody>
          <a:bodyPr wrap="square" rtlCol="0">
            <a:spAutoFit/>
          </a:bodyPr>
          <a:lstStyle/>
          <a:p>
            <a:pPr algn="ctr"/>
            <a:r>
              <a:rPr lang="en-US" sz="4000" dirty="0" smtClean="0">
                <a:latin typeface="Cooper Black" pitchFamily="18" charset="0"/>
              </a:rPr>
              <a:t>How They Were Used!</a:t>
            </a:r>
            <a:endParaRPr lang="en-US" sz="4000" dirty="0">
              <a:latin typeface="Cooper Black" pitchFamily="18" charset="0"/>
            </a:endParaRPr>
          </a:p>
        </p:txBody>
      </p:sp>
      <p:sp>
        <p:nvSpPr>
          <p:cNvPr id="6" name="TextBox 5"/>
          <p:cNvSpPr txBox="1"/>
          <p:nvPr/>
        </p:nvSpPr>
        <p:spPr>
          <a:xfrm>
            <a:off x="838200" y="2057400"/>
            <a:ext cx="3124200" cy="2031325"/>
          </a:xfrm>
          <a:prstGeom prst="rect">
            <a:avLst/>
          </a:prstGeom>
          <a:solidFill>
            <a:schemeClr val="bg1">
              <a:alpha val="70000"/>
            </a:schemeClr>
          </a:solidFill>
          <a:ln w="38100">
            <a:solidFill>
              <a:schemeClr val="tx1"/>
            </a:solidFill>
          </a:ln>
        </p:spPr>
        <p:txBody>
          <a:bodyPr wrap="square" rtlCol="0">
            <a:spAutoFit/>
          </a:bodyPr>
          <a:lstStyle/>
          <a:p>
            <a:r>
              <a:rPr lang="en-US" dirty="0" smtClean="0">
                <a:latin typeface="Cooper Black" pitchFamily="18" charset="0"/>
              </a:rPr>
              <a:t>Ballista = Anti-personnel or door busting.  The bolts it fired were extremely effective against gates/doors (wooden) or enemy combatants</a:t>
            </a:r>
            <a:endParaRPr lang="en-US" dirty="0">
              <a:latin typeface="Cooper Black" pitchFamily="18" charset="0"/>
            </a:endParaRPr>
          </a:p>
        </p:txBody>
      </p:sp>
      <p:sp>
        <p:nvSpPr>
          <p:cNvPr id="7" name="TextBox 6"/>
          <p:cNvSpPr txBox="1"/>
          <p:nvPr/>
        </p:nvSpPr>
        <p:spPr>
          <a:xfrm>
            <a:off x="5181600" y="1752600"/>
            <a:ext cx="3124200" cy="2031325"/>
          </a:xfrm>
          <a:prstGeom prst="rect">
            <a:avLst/>
          </a:prstGeom>
          <a:solidFill>
            <a:schemeClr val="bg1">
              <a:alpha val="70000"/>
            </a:schemeClr>
          </a:solidFill>
          <a:ln w="38100">
            <a:solidFill>
              <a:schemeClr val="tx1"/>
            </a:solidFill>
          </a:ln>
        </p:spPr>
        <p:txBody>
          <a:bodyPr wrap="square" rtlCol="0">
            <a:spAutoFit/>
          </a:bodyPr>
          <a:lstStyle/>
          <a:p>
            <a:r>
              <a:rPr lang="en-US" dirty="0" smtClean="0">
                <a:latin typeface="Cooper Black" pitchFamily="18" charset="0"/>
              </a:rPr>
              <a:t>Trebuchet = Heavy siege weapon with high projectile trajectory.  Used to demolish opponent fortifications or structures (walls, castles, buildings)</a:t>
            </a:r>
            <a:endParaRPr lang="en-US" dirty="0">
              <a:latin typeface="Cooper Black" pitchFamily="18" charset="0"/>
            </a:endParaRPr>
          </a:p>
        </p:txBody>
      </p:sp>
      <p:pic>
        <p:nvPicPr>
          <p:cNvPr id="1026" name="Picture 2" descr="http://www.ancientresource.com/images/roman/spears_arrowheads/speartip-2967.jpg"/>
          <p:cNvPicPr>
            <a:picLocks noChangeAspect="1" noChangeArrowheads="1"/>
          </p:cNvPicPr>
          <p:nvPr/>
        </p:nvPicPr>
        <p:blipFill>
          <a:blip r:embed="rId3" cstate="print"/>
          <a:srcRect/>
          <a:stretch>
            <a:fillRect/>
          </a:stretch>
        </p:blipFill>
        <p:spPr bwMode="auto">
          <a:xfrm>
            <a:off x="685800" y="4572000"/>
            <a:ext cx="3352800" cy="1450219"/>
          </a:xfrm>
          <a:prstGeom prst="rect">
            <a:avLst/>
          </a:prstGeom>
          <a:noFill/>
        </p:spPr>
      </p:pic>
      <p:pic>
        <p:nvPicPr>
          <p:cNvPr id="1028" name="Picture 4" descr="http://cdn.buzznet.com/assets/users12/artsysf/default/catapult-stones-madelyns-circles-theme--large-msg-11546657804.jpg"/>
          <p:cNvPicPr>
            <a:picLocks noChangeAspect="1" noChangeArrowheads="1"/>
          </p:cNvPicPr>
          <p:nvPr/>
        </p:nvPicPr>
        <p:blipFill>
          <a:blip r:embed="rId4" cstate="print"/>
          <a:srcRect/>
          <a:stretch>
            <a:fillRect/>
          </a:stretch>
        </p:blipFill>
        <p:spPr bwMode="auto">
          <a:xfrm>
            <a:off x="5562600" y="4038600"/>
            <a:ext cx="2376279" cy="2276476"/>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chnic">
  <a:themeElements>
    <a:clrScheme name="Technic">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Technic">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Technic</Template>
  <TotalTime>1434</TotalTime>
  <Words>695</Words>
  <Application>Microsoft Office PowerPoint</Application>
  <PresentationFormat>On-screen Show (4:3)</PresentationFormat>
  <Paragraphs>69</Paragraphs>
  <Slides>10</Slides>
  <Notes>4</Notes>
  <HiddenSlides>0</HiddenSlides>
  <MMClips>0</MMClips>
  <ScaleCrop>false</ScaleCrop>
  <HeadingPairs>
    <vt:vector size="4" baseType="variant">
      <vt:variant>
        <vt:lpstr>Theme</vt:lpstr>
      </vt:variant>
      <vt:variant>
        <vt:i4>2</vt:i4>
      </vt:variant>
      <vt:variant>
        <vt:lpstr>Slide Titles</vt:lpstr>
      </vt:variant>
      <vt:variant>
        <vt:i4>10</vt:i4>
      </vt:variant>
    </vt:vector>
  </HeadingPairs>
  <TitlesOfParts>
    <vt:vector size="12" baseType="lpstr">
      <vt:lpstr>Office Theme</vt:lpstr>
      <vt:lpstr>Technic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 </dc:creator>
  <cp:lastModifiedBy>Tyer, Melissa</cp:lastModifiedBy>
  <cp:revision>111</cp:revision>
  <dcterms:created xsi:type="dcterms:W3CDTF">2012-10-25T15:57:29Z</dcterms:created>
  <dcterms:modified xsi:type="dcterms:W3CDTF">2013-07-01T16:08:00Z</dcterms:modified>
</cp:coreProperties>
</file>